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</p:sldIdLst>
  <p:sldSz cx="14630400" cy="8229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4EA"/>
          </a:solidFill>
        </a:fill>
      </a:tcStyle>
    </a:wholeTbl>
    <a:band2H>
      <a:tcTxStyle b="def" i="def"/>
      <a:tcStyle>
        <a:tcBdr/>
        <a:fill>
          <a:solidFill>
            <a:srgbClr val="E8EBF5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 b="def" i="def"/>
      <a:tcStyle>
        <a:tcBdr/>
        <a:fill>
          <a:solidFill>
            <a:srgbClr val="F0F0F0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 b="def" i="def"/>
      <a:tcStyle>
        <a:tcBdr/>
        <a:fill>
          <a:solidFill>
            <a:srgbClr val="EBF1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99" name="Shape 9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91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75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9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19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75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2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28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75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2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37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75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3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46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75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4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55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75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5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64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75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6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7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75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7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8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75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8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731519" y="110489"/>
            <a:ext cx="13167362" cy="18097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731519" y="1920239"/>
            <a:ext cx="13167362" cy="63093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7071359" y="7408544"/>
            <a:ext cx="3413761" cy="43815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 xmlns:p14="http://schemas.microsoft.com/office/powerpoint/2010/main" spd="med" advClick="1"/>
  <p:txStyles>
    <p:title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342900" marR="0" indent="-3429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783771" marR="0" indent="-326571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b="0" baseline="0" cap="none" i="0" spc="0" strike="noStrike" sz="32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1219200" marR="0" indent="-3048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17373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b="0" baseline="0" cap="none" i="0" spc="0" strike="noStrike" sz="32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21945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»"/>
        <a:tabLst/>
        <a:defRPr b="0" baseline="0" cap="none" i="0" spc="0" strike="noStrike" sz="32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26517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31089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35661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40233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5486400" cy="8230196"/>
          </a:xfrm>
          <a:prstGeom prst="rect">
            <a:avLst/>
          </a:prstGeom>
          <a:ln w="12700">
            <a:miter lim="400000"/>
          </a:ln>
        </p:spPr>
      </p:pic>
      <p:pic>
        <p:nvPicPr>
          <p:cNvPr id="102" name="Image 1" descr="Image 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06824" y="2490788"/>
            <a:ext cx="4872753" cy="3248502"/>
          </a:xfrm>
          <a:prstGeom prst="rect">
            <a:avLst/>
          </a:prstGeom>
          <a:ln w="12700">
            <a:miter lim="400000"/>
          </a:ln>
        </p:spPr>
      </p:pic>
      <p:sp>
        <p:nvSpPr>
          <p:cNvPr id="103" name="Text 0"/>
          <p:cNvSpPr txBox="1"/>
          <p:nvPr/>
        </p:nvSpPr>
        <p:spPr>
          <a:xfrm>
            <a:off x="6345673" y="675083"/>
            <a:ext cx="7425454" cy="41983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8300"/>
              </a:lnSpc>
              <a:defRPr sz="6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Analyzing Equity and Political Bias in IIJA Funding Allocation</a:t>
            </a:r>
          </a:p>
        </p:txBody>
      </p:sp>
      <p:sp>
        <p:nvSpPr>
          <p:cNvPr id="104" name="Text 1"/>
          <p:cNvSpPr txBox="1"/>
          <p:nvPr/>
        </p:nvSpPr>
        <p:spPr>
          <a:xfrm>
            <a:off x="6345673" y="5278159"/>
            <a:ext cx="7425454" cy="15032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3000"/>
              </a:lnSpc>
              <a:defRPr sz="190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This study examines the Infrastructure Investment and Jobs Act (IIJA) allocations by state. We investigate funding equity based on population and potential political bias favoring Biden-supporting states.</a:t>
            </a:r>
          </a:p>
        </p:txBody>
      </p:sp>
      <p:sp>
        <p:nvSpPr>
          <p:cNvPr id="105" name="Shape 2"/>
          <p:cNvSpPr/>
          <p:nvPr/>
        </p:nvSpPr>
        <p:spPr>
          <a:xfrm>
            <a:off x="6345673" y="7143869"/>
            <a:ext cx="392788" cy="392788"/>
          </a:xfrm>
          <a:prstGeom prst="roundRect">
            <a:avLst>
              <a:gd name="adj" fmla="val 50000"/>
            </a:avLst>
          </a:prstGeom>
          <a:ln w="7620">
            <a:solidFill>
              <a:srgbClr val="FFFFFF"/>
            </a:solidFill>
          </a:ln>
        </p:spPr>
        <p:txBody>
          <a:bodyPr lIns="45719" rIns="45719"/>
          <a:lstStyle/>
          <a:p>
            <a:pPr/>
          </a:p>
        </p:txBody>
      </p:sp>
      <p:pic>
        <p:nvPicPr>
          <p:cNvPr id="106" name="Image 2" descr="Image 2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353293" y="7151489"/>
            <a:ext cx="377548" cy="377548"/>
          </a:xfrm>
          <a:prstGeom prst="rect">
            <a:avLst/>
          </a:prstGeom>
          <a:ln w="12700">
            <a:miter lim="400000"/>
          </a:ln>
        </p:spPr>
      </p:pic>
      <p:sp>
        <p:nvSpPr>
          <p:cNvPr id="107" name="Text 3"/>
          <p:cNvSpPr txBox="1"/>
          <p:nvPr/>
        </p:nvSpPr>
        <p:spPr>
          <a:xfrm>
            <a:off x="6861215" y="7125413"/>
            <a:ext cx="2734023" cy="4053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3300"/>
              </a:lnSpc>
              <a:defRPr b="1" sz="240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by Waheeb Algabri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10" name="Image 1" descr="Image 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481898" y="308609"/>
            <a:ext cx="4810602" cy="7612382"/>
          </a:xfrm>
          <a:prstGeom prst="rect">
            <a:avLst/>
          </a:prstGeom>
          <a:ln w="12700">
            <a:miter lim="400000"/>
          </a:ln>
        </p:spPr>
      </p:pic>
      <p:sp>
        <p:nvSpPr>
          <p:cNvPr id="111" name="Text 0"/>
          <p:cNvSpPr txBox="1"/>
          <p:nvPr/>
        </p:nvSpPr>
        <p:spPr>
          <a:xfrm>
            <a:off x="864036" y="894635"/>
            <a:ext cx="4586785" cy="7497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6000"/>
              </a:lnSpc>
              <a:defRPr sz="4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Study Objectives</a:t>
            </a:r>
          </a:p>
        </p:txBody>
      </p:sp>
      <p:sp>
        <p:nvSpPr>
          <p:cNvPr id="112" name="Shape 1"/>
          <p:cNvSpPr/>
          <p:nvPr/>
        </p:nvSpPr>
        <p:spPr>
          <a:xfrm>
            <a:off x="864036" y="2314099"/>
            <a:ext cx="555428" cy="555428"/>
          </a:xfrm>
          <a:prstGeom prst="roundRect">
            <a:avLst>
              <a:gd name="adj" fmla="val 18669"/>
            </a:avLst>
          </a:prstGeom>
          <a:solidFill>
            <a:srgbClr val="182567"/>
          </a:solidFill>
          <a:ln w="15240">
            <a:solidFill>
              <a:srgbClr val="313E8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13" name="Text 2"/>
          <p:cNvSpPr txBox="1"/>
          <p:nvPr/>
        </p:nvSpPr>
        <p:spPr>
          <a:xfrm>
            <a:off x="1032925" y="2406610"/>
            <a:ext cx="217531" cy="3793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>
              <a:lnSpc>
                <a:spcPts val="2900"/>
              </a:lnSpc>
              <a:defRPr sz="290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114" name="Text 3"/>
          <p:cNvSpPr txBox="1"/>
          <p:nvPr/>
        </p:nvSpPr>
        <p:spPr>
          <a:xfrm>
            <a:off x="1666280" y="2314099"/>
            <a:ext cx="2062808" cy="3748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3000"/>
              </a:lnSpc>
              <a:defRPr sz="240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Equity Analysis</a:t>
            </a:r>
          </a:p>
        </p:txBody>
      </p:sp>
      <p:sp>
        <p:nvSpPr>
          <p:cNvPr id="115" name="Text 4"/>
          <p:cNvSpPr txBox="1"/>
          <p:nvPr/>
        </p:nvSpPr>
        <p:spPr>
          <a:xfrm>
            <a:off x="1666280" y="2847975"/>
            <a:ext cx="6613684" cy="7641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3100"/>
              </a:lnSpc>
              <a:defRPr sz="190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Investigate IIJA funding allocation equity based on state population demographics.</a:t>
            </a:r>
          </a:p>
        </p:txBody>
      </p:sp>
      <p:sp>
        <p:nvSpPr>
          <p:cNvPr id="116" name="Shape 5"/>
          <p:cNvSpPr/>
          <p:nvPr/>
        </p:nvSpPr>
        <p:spPr>
          <a:xfrm>
            <a:off x="864036" y="4162543"/>
            <a:ext cx="555428" cy="555428"/>
          </a:xfrm>
          <a:prstGeom prst="roundRect">
            <a:avLst>
              <a:gd name="adj" fmla="val 18669"/>
            </a:avLst>
          </a:prstGeom>
          <a:solidFill>
            <a:srgbClr val="182567"/>
          </a:solidFill>
          <a:ln w="15240">
            <a:solidFill>
              <a:srgbClr val="313E8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17" name="Text 6"/>
          <p:cNvSpPr txBox="1"/>
          <p:nvPr/>
        </p:nvSpPr>
        <p:spPr>
          <a:xfrm>
            <a:off x="1032925" y="4255056"/>
            <a:ext cx="217531" cy="3793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>
              <a:lnSpc>
                <a:spcPts val="2900"/>
              </a:lnSpc>
              <a:defRPr sz="290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118" name="Text 7"/>
          <p:cNvSpPr txBox="1"/>
          <p:nvPr/>
        </p:nvSpPr>
        <p:spPr>
          <a:xfrm>
            <a:off x="1666280" y="4162543"/>
            <a:ext cx="3350171" cy="374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3000"/>
              </a:lnSpc>
              <a:defRPr sz="240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Political Bias Exploration</a:t>
            </a:r>
          </a:p>
        </p:txBody>
      </p:sp>
      <p:sp>
        <p:nvSpPr>
          <p:cNvPr id="119" name="Text 8"/>
          <p:cNvSpPr txBox="1"/>
          <p:nvPr/>
        </p:nvSpPr>
        <p:spPr>
          <a:xfrm>
            <a:off x="1666280" y="4696419"/>
            <a:ext cx="6613684" cy="7641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3100"/>
              </a:lnSpc>
              <a:defRPr sz="190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Examine potential bias favoring states that supported President Biden in 2020.</a:t>
            </a:r>
          </a:p>
        </p:txBody>
      </p:sp>
      <p:sp>
        <p:nvSpPr>
          <p:cNvPr id="120" name="Shape 9"/>
          <p:cNvSpPr/>
          <p:nvPr/>
        </p:nvSpPr>
        <p:spPr>
          <a:xfrm>
            <a:off x="864036" y="6010988"/>
            <a:ext cx="555428" cy="555428"/>
          </a:xfrm>
          <a:prstGeom prst="roundRect">
            <a:avLst>
              <a:gd name="adj" fmla="val 18669"/>
            </a:avLst>
          </a:prstGeom>
          <a:solidFill>
            <a:srgbClr val="182567"/>
          </a:solidFill>
          <a:ln w="15240">
            <a:solidFill>
              <a:srgbClr val="313E8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21" name="Text 10"/>
          <p:cNvSpPr txBox="1"/>
          <p:nvPr/>
        </p:nvSpPr>
        <p:spPr>
          <a:xfrm>
            <a:off x="1032925" y="6103501"/>
            <a:ext cx="217531" cy="3793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>
              <a:lnSpc>
                <a:spcPts val="2900"/>
              </a:lnSpc>
              <a:defRPr sz="290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122" name="Text 11"/>
          <p:cNvSpPr txBox="1"/>
          <p:nvPr/>
        </p:nvSpPr>
        <p:spPr>
          <a:xfrm>
            <a:off x="1666280" y="6010988"/>
            <a:ext cx="2570758" cy="3748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3000"/>
              </a:lnSpc>
              <a:defRPr sz="240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Contextual Factors</a:t>
            </a:r>
          </a:p>
        </p:txBody>
      </p:sp>
      <p:sp>
        <p:nvSpPr>
          <p:cNvPr id="123" name="Text 12"/>
          <p:cNvSpPr txBox="1"/>
          <p:nvPr/>
        </p:nvSpPr>
        <p:spPr>
          <a:xfrm>
            <a:off x="1666280" y="6544865"/>
            <a:ext cx="6613684" cy="7641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3100"/>
              </a:lnSpc>
              <a:defRPr sz="190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Consider additional factors like state GDP, infrastructure spending, and debt levels.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26" name="Image 1" descr="Image 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3478" y="1466968"/>
            <a:ext cx="5059324" cy="5295545"/>
          </a:xfrm>
          <a:prstGeom prst="rect">
            <a:avLst/>
          </a:prstGeom>
          <a:ln w="12700">
            <a:miter lim="400000"/>
          </a:ln>
        </p:spPr>
      </p:pic>
      <p:sp>
        <p:nvSpPr>
          <p:cNvPr id="127" name="Text 0"/>
          <p:cNvSpPr txBox="1"/>
          <p:nvPr/>
        </p:nvSpPr>
        <p:spPr>
          <a:xfrm>
            <a:off x="6084213" y="470534"/>
            <a:ext cx="2551857" cy="5231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4200"/>
              </a:lnSpc>
              <a:defRPr sz="3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Data Sources</a:t>
            </a:r>
          </a:p>
        </p:txBody>
      </p:sp>
      <p:pic>
        <p:nvPicPr>
          <p:cNvPr id="128" name="Image 2" descr="Image 2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084213" y="1260515"/>
            <a:ext cx="426959" cy="426959"/>
          </a:xfrm>
          <a:prstGeom prst="rect">
            <a:avLst/>
          </a:prstGeom>
          <a:ln w="12700">
            <a:miter lim="400000"/>
          </a:ln>
        </p:spPr>
      </p:pic>
      <p:sp>
        <p:nvSpPr>
          <p:cNvPr id="129" name="Text 1"/>
          <p:cNvSpPr txBox="1"/>
          <p:nvPr/>
        </p:nvSpPr>
        <p:spPr>
          <a:xfrm>
            <a:off x="6084213" y="1858208"/>
            <a:ext cx="1628081" cy="2600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100"/>
              </a:lnSpc>
              <a:defRPr sz="160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IIJA Funding Data</a:t>
            </a:r>
          </a:p>
        </p:txBody>
      </p:sp>
      <p:sp>
        <p:nvSpPr>
          <p:cNvPr id="130" name="Text 2"/>
          <p:cNvSpPr txBox="1"/>
          <p:nvPr/>
        </p:nvSpPr>
        <p:spPr>
          <a:xfrm>
            <a:off x="6084213" y="2227421"/>
            <a:ext cx="4702250" cy="2513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100"/>
              </a:lnSpc>
              <a:defRPr sz="130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Provided by Prof. Fulton, covering allocations up to March 2023.</a:t>
            </a:r>
          </a:p>
        </p:txBody>
      </p:sp>
      <p:pic>
        <p:nvPicPr>
          <p:cNvPr id="131" name="Image 3" descr="Image 3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084213" y="3013233"/>
            <a:ext cx="426959" cy="426959"/>
          </a:xfrm>
          <a:prstGeom prst="rect">
            <a:avLst/>
          </a:prstGeom>
          <a:ln w="12700">
            <a:miter lim="400000"/>
          </a:ln>
        </p:spPr>
      </p:pic>
      <p:sp>
        <p:nvSpPr>
          <p:cNvPr id="132" name="Text 3"/>
          <p:cNvSpPr txBox="1"/>
          <p:nvPr/>
        </p:nvSpPr>
        <p:spPr>
          <a:xfrm>
            <a:off x="6084213" y="3610928"/>
            <a:ext cx="1458715" cy="2600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100"/>
              </a:lnSpc>
              <a:defRPr sz="160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Population Data</a:t>
            </a:r>
          </a:p>
        </p:txBody>
      </p:sp>
      <p:sp>
        <p:nvSpPr>
          <p:cNvPr id="133" name="Text 4"/>
          <p:cNvSpPr txBox="1"/>
          <p:nvPr/>
        </p:nvSpPr>
        <p:spPr>
          <a:xfrm>
            <a:off x="6084213" y="3980140"/>
            <a:ext cx="5170221" cy="2513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100"/>
              </a:lnSpc>
              <a:defRPr sz="130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U.S. Census 2020-2023 estimates for accurate per capita calculations.</a:t>
            </a:r>
          </a:p>
        </p:txBody>
      </p:sp>
      <p:pic>
        <p:nvPicPr>
          <p:cNvPr id="134" name="Image 4" descr="Image 4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084213" y="4765952"/>
            <a:ext cx="426959" cy="426959"/>
          </a:xfrm>
          <a:prstGeom prst="rect">
            <a:avLst/>
          </a:prstGeom>
          <a:ln w="12700">
            <a:miter lim="400000"/>
          </a:ln>
        </p:spPr>
      </p:pic>
      <p:sp>
        <p:nvSpPr>
          <p:cNvPr id="135" name="Text 5"/>
          <p:cNvSpPr txBox="1"/>
          <p:nvPr/>
        </p:nvSpPr>
        <p:spPr>
          <a:xfrm>
            <a:off x="6084213" y="5363647"/>
            <a:ext cx="1469629" cy="2600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100"/>
              </a:lnSpc>
              <a:defRPr sz="160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Election Results</a:t>
            </a:r>
          </a:p>
        </p:txBody>
      </p:sp>
      <p:sp>
        <p:nvSpPr>
          <p:cNvPr id="136" name="Text 6"/>
          <p:cNvSpPr txBox="1"/>
          <p:nvPr/>
        </p:nvSpPr>
        <p:spPr>
          <a:xfrm>
            <a:off x="6084213" y="5732858"/>
            <a:ext cx="4427352" cy="251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100"/>
              </a:lnSpc>
              <a:defRPr sz="130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State-level data on Biden vs Trump support in 2020 election.</a:t>
            </a:r>
          </a:p>
        </p:txBody>
      </p:sp>
      <p:pic>
        <p:nvPicPr>
          <p:cNvPr id="137" name="Image 5" descr="Image 5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6084213" y="6518671"/>
            <a:ext cx="426959" cy="426959"/>
          </a:xfrm>
          <a:prstGeom prst="rect">
            <a:avLst/>
          </a:prstGeom>
          <a:ln w="12700">
            <a:miter lim="400000"/>
          </a:ln>
        </p:spPr>
      </p:pic>
      <p:sp>
        <p:nvSpPr>
          <p:cNvPr id="138" name="Text 7"/>
          <p:cNvSpPr txBox="1"/>
          <p:nvPr/>
        </p:nvSpPr>
        <p:spPr>
          <a:xfrm>
            <a:off x="6084213" y="7116365"/>
            <a:ext cx="1842294" cy="2600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100"/>
              </a:lnSpc>
              <a:defRPr sz="160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Economic Indicators</a:t>
            </a:r>
          </a:p>
        </p:txBody>
      </p:sp>
      <p:sp>
        <p:nvSpPr>
          <p:cNvPr id="139" name="Text 8"/>
          <p:cNvSpPr txBox="1"/>
          <p:nvPr/>
        </p:nvSpPr>
        <p:spPr>
          <a:xfrm>
            <a:off x="6084213" y="7485577"/>
            <a:ext cx="4515948" cy="251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100"/>
              </a:lnSpc>
              <a:defRPr sz="130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State GDP, infrastructure spending, and debt data for context.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144000" y="0"/>
            <a:ext cx="5486400" cy="8231506"/>
          </a:xfrm>
          <a:prstGeom prst="rect">
            <a:avLst/>
          </a:prstGeom>
          <a:ln w="12700">
            <a:miter lim="400000"/>
          </a:ln>
        </p:spPr>
      </p:pic>
      <p:pic>
        <p:nvPicPr>
          <p:cNvPr id="142" name="Image 1" descr="Image 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444870" y="2349102"/>
            <a:ext cx="4884659" cy="3533300"/>
          </a:xfrm>
          <a:prstGeom prst="rect">
            <a:avLst/>
          </a:prstGeom>
          <a:ln w="12700">
            <a:miter lim="400000"/>
          </a:ln>
        </p:spPr>
      </p:pic>
      <p:sp>
        <p:nvSpPr>
          <p:cNvPr id="143" name="Text 0"/>
          <p:cNvSpPr txBox="1"/>
          <p:nvPr/>
        </p:nvSpPr>
        <p:spPr>
          <a:xfrm>
            <a:off x="842247" y="661748"/>
            <a:ext cx="3430595" cy="7367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5900"/>
              </a:lnSpc>
              <a:defRPr sz="4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Methodology</a:t>
            </a:r>
          </a:p>
        </p:txBody>
      </p:sp>
      <p:sp>
        <p:nvSpPr>
          <p:cNvPr id="144" name="Shape 1"/>
          <p:cNvSpPr/>
          <p:nvPr/>
        </p:nvSpPr>
        <p:spPr>
          <a:xfrm>
            <a:off x="1187886" y="1774626"/>
            <a:ext cx="30481" cy="5795130"/>
          </a:xfrm>
          <a:prstGeom prst="roundRect">
            <a:avLst>
              <a:gd name="adj" fmla="val 50000"/>
            </a:avLst>
          </a:prstGeom>
          <a:solidFill>
            <a:srgbClr val="313E80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45" name="Shape 2"/>
          <p:cNvSpPr/>
          <p:nvPr/>
        </p:nvSpPr>
        <p:spPr>
          <a:xfrm>
            <a:off x="1443334" y="2300645"/>
            <a:ext cx="842249" cy="30481"/>
          </a:xfrm>
          <a:prstGeom prst="roundRect">
            <a:avLst>
              <a:gd name="adj" fmla="val 50000"/>
            </a:avLst>
          </a:prstGeom>
          <a:solidFill>
            <a:srgbClr val="313E80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46" name="Shape 3"/>
          <p:cNvSpPr/>
          <p:nvPr/>
        </p:nvSpPr>
        <p:spPr>
          <a:xfrm>
            <a:off x="932438" y="2045255"/>
            <a:ext cx="541378" cy="541378"/>
          </a:xfrm>
          <a:prstGeom prst="roundRect">
            <a:avLst>
              <a:gd name="adj" fmla="val 18669"/>
            </a:avLst>
          </a:prstGeom>
          <a:solidFill>
            <a:srgbClr val="182567"/>
          </a:solidFill>
          <a:ln w="7620">
            <a:solidFill>
              <a:srgbClr val="313E8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47" name="Text 4"/>
          <p:cNvSpPr txBox="1"/>
          <p:nvPr/>
        </p:nvSpPr>
        <p:spPr>
          <a:xfrm>
            <a:off x="1097892" y="2135385"/>
            <a:ext cx="210469" cy="3662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>
              <a:lnSpc>
                <a:spcPts val="2800"/>
              </a:lnSpc>
              <a:defRPr sz="280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148" name="Text 5"/>
          <p:cNvSpPr txBox="1"/>
          <p:nvPr/>
        </p:nvSpPr>
        <p:spPr>
          <a:xfrm>
            <a:off x="2526625" y="2015251"/>
            <a:ext cx="1863856" cy="3618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900"/>
              </a:lnSpc>
              <a:defRPr sz="230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Data Cleaning</a:t>
            </a:r>
          </a:p>
        </p:txBody>
      </p:sp>
      <p:sp>
        <p:nvSpPr>
          <p:cNvPr id="149" name="Text 6"/>
          <p:cNvSpPr txBox="1"/>
          <p:nvPr/>
        </p:nvSpPr>
        <p:spPr>
          <a:xfrm>
            <a:off x="2526625" y="2535435"/>
            <a:ext cx="5775127" cy="7383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3000"/>
              </a:lnSpc>
              <a:defRPr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Standardized and merged datasets from multiple sources for consistent analysis.</a:t>
            </a:r>
          </a:p>
        </p:txBody>
      </p:sp>
      <p:sp>
        <p:nvSpPr>
          <p:cNvPr id="150" name="Shape 7"/>
          <p:cNvSpPr/>
          <p:nvPr/>
        </p:nvSpPr>
        <p:spPr>
          <a:xfrm>
            <a:off x="1443334" y="4312563"/>
            <a:ext cx="842249" cy="30481"/>
          </a:xfrm>
          <a:prstGeom prst="roundRect">
            <a:avLst>
              <a:gd name="adj" fmla="val 50000"/>
            </a:avLst>
          </a:prstGeom>
          <a:solidFill>
            <a:srgbClr val="313E80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51" name="Shape 8"/>
          <p:cNvSpPr/>
          <p:nvPr/>
        </p:nvSpPr>
        <p:spPr>
          <a:xfrm>
            <a:off x="932438" y="4057174"/>
            <a:ext cx="541378" cy="541378"/>
          </a:xfrm>
          <a:prstGeom prst="roundRect">
            <a:avLst>
              <a:gd name="adj" fmla="val 18669"/>
            </a:avLst>
          </a:prstGeom>
          <a:solidFill>
            <a:srgbClr val="182567"/>
          </a:solidFill>
          <a:ln w="7620">
            <a:solidFill>
              <a:srgbClr val="313E8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52" name="Text 9"/>
          <p:cNvSpPr txBox="1"/>
          <p:nvPr/>
        </p:nvSpPr>
        <p:spPr>
          <a:xfrm>
            <a:off x="1097892" y="4147303"/>
            <a:ext cx="210469" cy="3662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>
              <a:lnSpc>
                <a:spcPts val="2800"/>
              </a:lnSpc>
              <a:defRPr sz="280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153" name="Text 10"/>
          <p:cNvSpPr txBox="1"/>
          <p:nvPr/>
        </p:nvSpPr>
        <p:spPr>
          <a:xfrm>
            <a:off x="2526625" y="4027170"/>
            <a:ext cx="2334097" cy="3618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900"/>
              </a:lnSpc>
              <a:defRPr sz="230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Metric Calculation</a:t>
            </a:r>
          </a:p>
        </p:txBody>
      </p:sp>
      <p:sp>
        <p:nvSpPr>
          <p:cNvPr id="154" name="Text 11"/>
          <p:cNvSpPr txBox="1"/>
          <p:nvPr/>
        </p:nvSpPr>
        <p:spPr>
          <a:xfrm>
            <a:off x="2526625" y="4547353"/>
            <a:ext cx="5775127" cy="7383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3000"/>
              </a:lnSpc>
              <a:defRPr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Computed spending per capita and classified states by 2020 election results.</a:t>
            </a:r>
          </a:p>
        </p:txBody>
      </p:sp>
      <p:sp>
        <p:nvSpPr>
          <p:cNvPr id="155" name="Shape 12"/>
          <p:cNvSpPr/>
          <p:nvPr/>
        </p:nvSpPr>
        <p:spPr>
          <a:xfrm>
            <a:off x="1443334" y="6324481"/>
            <a:ext cx="842249" cy="30481"/>
          </a:xfrm>
          <a:prstGeom prst="roundRect">
            <a:avLst>
              <a:gd name="adj" fmla="val 50000"/>
            </a:avLst>
          </a:prstGeom>
          <a:solidFill>
            <a:srgbClr val="313E80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56" name="Shape 13"/>
          <p:cNvSpPr/>
          <p:nvPr/>
        </p:nvSpPr>
        <p:spPr>
          <a:xfrm>
            <a:off x="932438" y="6069091"/>
            <a:ext cx="541378" cy="541378"/>
          </a:xfrm>
          <a:prstGeom prst="roundRect">
            <a:avLst>
              <a:gd name="adj" fmla="val 18669"/>
            </a:avLst>
          </a:prstGeom>
          <a:solidFill>
            <a:srgbClr val="182567"/>
          </a:solidFill>
          <a:ln w="7620">
            <a:solidFill>
              <a:srgbClr val="313E8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57" name="Text 14"/>
          <p:cNvSpPr txBox="1"/>
          <p:nvPr/>
        </p:nvSpPr>
        <p:spPr>
          <a:xfrm>
            <a:off x="1097892" y="6159222"/>
            <a:ext cx="210469" cy="3662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>
              <a:lnSpc>
                <a:spcPts val="2800"/>
              </a:lnSpc>
              <a:defRPr sz="280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158" name="Text 15"/>
          <p:cNvSpPr txBox="1"/>
          <p:nvPr/>
        </p:nvSpPr>
        <p:spPr>
          <a:xfrm>
            <a:off x="2526625" y="6039087"/>
            <a:ext cx="2562015" cy="3618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900"/>
              </a:lnSpc>
              <a:defRPr sz="230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Contextual Analysis</a:t>
            </a:r>
          </a:p>
        </p:txBody>
      </p:sp>
      <p:sp>
        <p:nvSpPr>
          <p:cNvPr id="159" name="Text 16"/>
          <p:cNvSpPr txBox="1"/>
          <p:nvPr/>
        </p:nvSpPr>
        <p:spPr>
          <a:xfrm>
            <a:off x="2526625" y="6559271"/>
            <a:ext cx="5775127" cy="7383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3000"/>
              </a:lnSpc>
              <a:defRPr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Incorporated debt per capita, GDP, and infrastructure metrics for comprehensive view.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Text 0"/>
          <p:cNvSpPr txBox="1"/>
          <p:nvPr/>
        </p:nvSpPr>
        <p:spPr>
          <a:xfrm>
            <a:off x="864036" y="2203013"/>
            <a:ext cx="6586440" cy="7497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6000"/>
              </a:lnSpc>
              <a:defRPr sz="4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Equity Analysis Findings</a:t>
            </a:r>
          </a:p>
        </p:txBody>
      </p:sp>
      <p:sp>
        <p:nvSpPr>
          <p:cNvPr id="162" name="Text 1"/>
          <p:cNvSpPr txBox="1"/>
          <p:nvPr/>
        </p:nvSpPr>
        <p:spPr>
          <a:xfrm>
            <a:off x="864036" y="3591638"/>
            <a:ext cx="1741043" cy="3748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3000"/>
              </a:lnSpc>
              <a:defRPr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Large States</a:t>
            </a:r>
          </a:p>
        </p:txBody>
      </p:sp>
      <p:sp>
        <p:nvSpPr>
          <p:cNvPr id="163" name="Text 2"/>
          <p:cNvSpPr txBox="1"/>
          <p:nvPr/>
        </p:nvSpPr>
        <p:spPr>
          <a:xfrm>
            <a:off x="864036" y="4224218"/>
            <a:ext cx="3898822" cy="15515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3100"/>
              </a:lnSpc>
              <a:defRPr sz="190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California and other populous states received significant total funding. Per capita allocation varied widely among these states.</a:t>
            </a:r>
          </a:p>
        </p:txBody>
      </p:sp>
      <p:sp>
        <p:nvSpPr>
          <p:cNvPr id="164" name="Text 3"/>
          <p:cNvSpPr txBox="1"/>
          <p:nvPr/>
        </p:nvSpPr>
        <p:spPr>
          <a:xfrm>
            <a:off x="5372694" y="3591638"/>
            <a:ext cx="1723630" cy="3748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3000"/>
              </a:lnSpc>
              <a:defRPr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Small States</a:t>
            </a:r>
          </a:p>
        </p:txBody>
      </p:sp>
      <p:sp>
        <p:nvSpPr>
          <p:cNvPr id="165" name="Text 4"/>
          <p:cNvSpPr txBox="1"/>
          <p:nvPr/>
        </p:nvSpPr>
        <p:spPr>
          <a:xfrm>
            <a:off x="5372694" y="4224218"/>
            <a:ext cx="3898822" cy="15515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3100"/>
              </a:lnSpc>
              <a:defRPr sz="190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Some smaller states received disproportionately higher funding per capita. This raises questions about allocation equity.</a:t>
            </a:r>
          </a:p>
        </p:txBody>
      </p:sp>
      <p:sp>
        <p:nvSpPr>
          <p:cNvPr id="166" name="Text 5"/>
          <p:cNvSpPr txBox="1"/>
          <p:nvPr/>
        </p:nvSpPr>
        <p:spPr>
          <a:xfrm>
            <a:off x="9881354" y="3591638"/>
            <a:ext cx="1621979" cy="3748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3000"/>
              </a:lnSpc>
              <a:defRPr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Implications</a:t>
            </a:r>
          </a:p>
        </p:txBody>
      </p:sp>
      <p:sp>
        <p:nvSpPr>
          <p:cNvPr id="167" name="Text 6"/>
          <p:cNvSpPr txBox="1"/>
          <p:nvPr/>
        </p:nvSpPr>
        <p:spPr>
          <a:xfrm>
            <a:off x="9881354" y="4224218"/>
            <a:ext cx="3898822" cy="15515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3100"/>
              </a:lnSpc>
              <a:defRPr sz="190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The disparity in per capita funding suggests potential issues in the equitable distribution of IIJA resources.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70" name="Image 1" descr="Image 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452609" y="2374106"/>
            <a:ext cx="4869062" cy="3481388"/>
          </a:xfrm>
          <a:prstGeom prst="rect">
            <a:avLst/>
          </a:prstGeom>
          <a:ln w="12700">
            <a:miter lim="400000"/>
          </a:ln>
        </p:spPr>
      </p:pic>
      <p:sp>
        <p:nvSpPr>
          <p:cNvPr id="171" name="Text 0"/>
          <p:cNvSpPr txBox="1"/>
          <p:nvPr/>
        </p:nvSpPr>
        <p:spPr>
          <a:xfrm>
            <a:off x="864036" y="1293019"/>
            <a:ext cx="7415929" cy="15117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6000"/>
              </a:lnSpc>
              <a:defRPr sz="4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Political Bias Analysis Findings</a:t>
            </a:r>
          </a:p>
        </p:txBody>
      </p:sp>
      <p:sp>
        <p:nvSpPr>
          <p:cNvPr id="172" name="Shape 1"/>
          <p:cNvSpPr/>
          <p:nvPr/>
        </p:nvSpPr>
        <p:spPr>
          <a:xfrm>
            <a:off x="864036" y="3206352"/>
            <a:ext cx="7415929" cy="3730230"/>
          </a:xfrm>
          <a:prstGeom prst="roundRect">
            <a:avLst>
              <a:gd name="adj" fmla="val 2780"/>
            </a:avLst>
          </a:prstGeom>
          <a:ln w="15240">
            <a:solidFill>
              <a:srgbClr val="FFFFFF">
                <a:alpha val="24000"/>
              </a:srgbClr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73" name="Shape 2"/>
          <p:cNvSpPr/>
          <p:nvPr/>
        </p:nvSpPr>
        <p:spPr>
          <a:xfrm>
            <a:off x="879277" y="3221593"/>
            <a:ext cx="7384613" cy="1496617"/>
          </a:xfrm>
          <a:prstGeom prst="rect">
            <a:avLst/>
          </a:prstGeom>
          <a:solidFill>
            <a:srgbClr val="FFFFFF">
              <a:alpha val="4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74" name="Text 3"/>
          <p:cNvSpPr txBox="1"/>
          <p:nvPr/>
        </p:nvSpPr>
        <p:spPr>
          <a:xfrm>
            <a:off x="1126927" y="3377327"/>
            <a:ext cx="991804" cy="3704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3100"/>
              </a:lnSpc>
              <a:defRPr sz="190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Category</a:t>
            </a:r>
          </a:p>
        </p:txBody>
      </p:sp>
      <p:sp>
        <p:nvSpPr>
          <p:cNvPr id="175" name="Text 4"/>
          <p:cNvSpPr txBox="1"/>
          <p:nvPr/>
        </p:nvSpPr>
        <p:spPr>
          <a:xfrm>
            <a:off x="3591997" y="3377327"/>
            <a:ext cx="1960006" cy="7641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3100"/>
              </a:lnSpc>
              <a:defRPr sz="190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Average Funding Per Capita</a:t>
            </a:r>
          </a:p>
        </p:txBody>
      </p:sp>
      <p:sp>
        <p:nvSpPr>
          <p:cNvPr id="176" name="Text 5"/>
          <p:cNvSpPr txBox="1"/>
          <p:nvPr/>
        </p:nvSpPr>
        <p:spPr>
          <a:xfrm>
            <a:off x="6053256" y="3377327"/>
            <a:ext cx="1963818" cy="11578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3100"/>
              </a:lnSpc>
              <a:defRPr sz="190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Correlation with Swing State Status</a:t>
            </a:r>
          </a:p>
        </p:txBody>
      </p:sp>
      <p:sp>
        <p:nvSpPr>
          <p:cNvPr id="177" name="Shape 6"/>
          <p:cNvSpPr/>
          <p:nvPr/>
        </p:nvSpPr>
        <p:spPr>
          <a:xfrm>
            <a:off x="879277" y="4718208"/>
            <a:ext cx="7384613" cy="1101567"/>
          </a:xfrm>
          <a:prstGeom prst="rect">
            <a:avLst/>
          </a:prstGeom>
          <a:solidFill>
            <a:srgbClr val="000000">
              <a:alpha val="4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78" name="Text 7"/>
          <p:cNvSpPr txBox="1"/>
          <p:nvPr/>
        </p:nvSpPr>
        <p:spPr>
          <a:xfrm>
            <a:off x="1126927" y="4873942"/>
            <a:ext cx="1963817" cy="7641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3100"/>
              </a:lnSpc>
              <a:defRPr sz="190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Biden-supporting States</a:t>
            </a:r>
          </a:p>
        </p:txBody>
      </p:sp>
      <p:sp>
        <p:nvSpPr>
          <p:cNvPr id="179" name="Text 8"/>
          <p:cNvSpPr txBox="1"/>
          <p:nvPr/>
        </p:nvSpPr>
        <p:spPr>
          <a:xfrm>
            <a:off x="3591997" y="4873942"/>
            <a:ext cx="1568426" cy="3704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3100"/>
              </a:lnSpc>
              <a:defRPr sz="190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Slightly Higher</a:t>
            </a:r>
          </a:p>
        </p:txBody>
      </p:sp>
      <p:sp>
        <p:nvSpPr>
          <p:cNvPr id="180" name="Text 9"/>
          <p:cNvSpPr txBox="1"/>
          <p:nvPr/>
        </p:nvSpPr>
        <p:spPr>
          <a:xfrm>
            <a:off x="6053256" y="4873942"/>
            <a:ext cx="1963818" cy="7641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3100"/>
              </a:lnSpc>
              <a:defRPr sz="190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No Strong Correlation</a:t>
            </a:r>
          </a:p>
        </p:txBody>
      </p:sp>
      <p:sp>
        <p:nvSpPr>
          <p:cNvPr id="181" name="Shape 10"/>
          <p:cNvSpPr/>
          <p:nvPr/>
        </p:nvSpPr>
        <p:spPr>
          <a:xfrm>
            <a:off x="879277" y="5819775"/>
            <a:ext cx="7384613" cy="1101566"/>
          </a:xfrm>
          <a:prstGeom prst="rect">
            <a:avLst/>
          </a:prstGeom>
          <a:solidFill>
            <a:srgbClr val="FFFFFF">
              <a:alpha val="4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82" name="Text 11"/>
          <p:cNvSpPr txBox="1"/>
          <p:nvPr/>
        </p:nvSpPr>
        <p:spPr>
          <a:xfrm>
            <a:off x="1126927" y="5975508"/>
            <a:ext cx="1963817" cy="7641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3100"/>
              </a:lnSpc>
              <a:defRPr sz="190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Trump-supporting States</a:t>
            </a:r>
          </a:p>
        </p:txBody>
      </p:sp>
      <p:sp>
        <p:nvSpPr>
          <p:cNvPr id="183" name="Text 12"/>
          <p:cNvSpPr txBox="1"/>
          <p:nvPr/>
        </p:nvSpPr>
        <p:spPr>
          <a:xfrm>
            <a:off x="3591997" y="5975508"/>
            <a:ext cx="1514817" cy="3704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3100"/>
              </a:lnSpc>
              <a:defRPr sz="190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Slightly Lower</a:t>
            </a:r>
          </a:p>
        </p:txBody>
      </p:sp>
      <p:sp>
        <p:nvSpPr>
          <p:cNvPr id="184" name="Text 13"/>
          <p:cNvSpPr txBox="1"/>
          <p:nvPr/>
        </p:nvSpPr>
        <p:spPr>
          <a:xfrm>
            <a:off x="6053256" y="5975508"/>
            <a:ext cx="1963818" cy="7641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3100"/>
              </a:lnSpc>
              <a:defRPr sz="190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No Strong Correlation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87" name="Image 1" descr="Image 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97536" y="1499949"/>
            <a:ext cx="4891208" cy="5229583"/>
          </a:xfrm>
          <a:prstGeom prst="rect">
            <a:avLst/>
          </a:prstGeom>
          <a:ln w="12700">
            <a:miter lim="400000"/>
          </a:ln>
        </p:spPr>
      </p:pic>
      <p:sp>
        <p:nvSpPr>
          <p:cNvPr id="188" name="Text 0"/>
          <p:cNvSpPr txBox="1"/>
          <p:nvPr/>
        </p:nvSpPr>
        <p:spPr>
          <a:xfrm>
            <a:off x="6319599" y="674489"/>
            <a:ext cx="2902893" cy="7236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5800"/>
              </a:lnSpc>
              <a:defRPr sz="4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Conclusion</a:t>
            </a:r>
          </a:p>
        </p:txBody>
      </p:sp>
      <p:sp>
        <p:nvSpPr>
          <p:cNvPr id="189" name="Shape 1"/>
          <p:cNvSpPr/>
          <p:nvPr/>
        </p:nvSpPr>
        <p:spPr>
          <a:xfrm>
            <a:off x="6319599" y="1775460"/>
            <a:ext cx="7477602" cy="1767840"/>
          </a:xfrm>
          <a:prstGeom prst="roundRect">
            <a:avLst>
              <a:gd name="adj" fmla="val 5656"/>
            </a:avLst>
          </a:prstGeom>
          <a:solidFill>
            <a:srgbClr val="182567"/>
          </a:solidFill>
          <a:ln w="7620">
            <a:solidFill>
              <a:srgbClr val="313E8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90" name="Text 2"/>
          <p:cNvSpPr txBox="1"/>
          <p:nvPr/>
        </p:nvSpPr>
        <p:spPr>
          <a:xfrm>
            <a:off x="6565224" y="2021085"/>
            <a:ext cx="2514663" cy="3618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900"/>
              </a:lnSpc>
              <a:defRPr sz="230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Equity Concerns</a:t>
            </a:r>
          </a:p>
        </p:txBody>
      </p:sp>
      <p:sp>
        <p:nvSpPr>
          <p:cNvPr id="191" name="Text 3"/>
          <p:cNvSpPr txBox="1"/>
          <p:nvPr/>
        </p:nvSpPr>
        <p:spPr>
          <a:xfrm>
            <a:off x="6565224" y="2535673"/>
            <a:ext cx="6986350" cy="7155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900"/>
              </a:lnSpc>
              <a:defRPr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IIJA funding shows variations in per capita spending. Smaller states often received disproportionate amounts.</a:t>
            </a:r>
          </a:p>
        </p:txBody>
      </p:sp>
      <p:sp>
        <p:nvSpPr>
          <p:cNvPr id="192" name="Shape 4"/>
          <p:cNvSpPr/>
          <p:nvPr/>
        </p:nvSpPr>
        <p:spPr>
          <a:xfrm>
            <a:off x="6319599" y="3781306"/>
            <a:ext cx="7477602" cy="1767840"/>
          </a:xfrm>
          <a:prstGeom prst="roundRect">
            <a:avLst>
              <a:gd name="adj" fmla="val 5656"/>
            </a:avLst>
          </a:prstGeom>
          <a:solidFill>
            <a:srgbClr val="182567"/>
          </a:solidFill>
          <a:ln w="7620">
            <a:solidFill>
              <a:srgbClr val="313E8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93" name="Text 5"/>
          <p:cNvSpPr txBox="1"/>
          <p:nvPr/>
        </p:nvSpPr>
        <p:spPr>
          <a:xfrm>
            <a:off x="6565224" y="4026932"/>
            <a:ext cx="1668600" cy="3618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900"/>
              </a:lnSpc>
              <a:defRPr sz="230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Political Bias</a:t>
            </a:r>
          </a:p>
        </p:txBody>
      </p:sp>
      <p:sp>
        <p:nvSpPr>
          <p:cNvPr id="194" name="Text 6"/>
          <p:cNvSpPr txBox="1"/>
          <p:nvPr/>
        </p:nvSpPr>
        <p:spPr>
          <a:xfrm>
            <a:off x="6565224" y="4541520"/>
            <a:ext cx="6986350" cy="7155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900"/>
              </a:lnSpc>
              <a:defRPr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No strong evidence of bias favoring Biden-leaning states. Slight funding edge may reflect other factors.</a:t>
            </a:r>
          </a:p>
        </p:txBody>
      </p:sp>
      <p:sp>
        <p:nvSpPr>
          <p:cNvPr id="195" name="Shape 7"/>
          <p:cNvSpPr/>
          <p:nvPr/>
        </p:nvSpPr>
        <p:spPr>
          <a:xfrm>
            <a:off x="6319599" y="5787152"/>
            <a:ext cx="7477602" cy="1767841"/>
          </a:xfrm>
          <a:prstGeom prst="roundRect">
            <a:avLst>
              <a:gd name="adj" fmla="val 5656"/>
            </a:avLst>
          </a:prstGeom>
          <a:solidFill>
            <a:srgbClr val="182567"/>
          </a:solidFill>
          <a:ln w="7620">
            <a:solidFill>
              <a:srgbClr val="313E8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96" name="Text 8"/>
          <p:cNvSpPr txBox="1"/>
          <p:nvPr/>
        </p:nvSpPr>
        <p:spPr>
          <a:xfrm>
            <a:off x="6565224" y="6032777"/>
            <a:ext cx="2220281" cy="3618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900"/>
              </a:lnSpc>
              <a:defRPr sz="230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Complex Factors</a:t>
            </a:r>
          </a:p>
        </p:txBody>
      </p:sp>
      <p:sp>
        <p:nvSpPr>
          <p:cNvPr id="197" name="Text 9"/>
          <p:cNvSpPr txBox="1"/>
          <p:nvPr/>
        </p:nvSpPr>
        <p:spPr>
          <a:xfrm>
            <a:off x="6565224" y="6547366"/>
            <a:ext cx="6986350" cy="7155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900"/>
              </a:lnSpc>
              <a:defRPr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Variations may be due to infrastructure needs, state proposals, or other underlying factors.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00" name="Image 1" descr="Image 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86940" y="1488638"/>
            <a:ext cx="4912402" cy="5252204"/>
          </a:xfrm>
          <a:prstGeom prst="rect">
            <a:avLst/>
          </a:prstGeom>
          <a:ln w="12700">
            <a:miter lim="400000"/>
          </a:ln>
        </p:spPr>
      </p:pic>
      <p:sp>
        <p:nvSpPr>
          <p:cNvPr id="201" name="Text 0"/>
          <p:cNvSpPr txBox="1"/>
          <p:nvPr/>
        </p:nvSpPr>
        <p:spPr>
          <a:xfrm>
            <a:off x="6289833" y="829151"/>
            <a:ext cx="6968649" cy="7003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5600"/>
              </a:lnSpc>
              <a:defRPr sz="4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Future Research Directions</a:t>
            </a:r>
          </a:p>
        </p:txBody>
      </p:sp>
      <p:pic>
        <p:nvPicPr>
          <p:cNvPr id="202" name="Image 2" descr="Image 2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289833" y="1890832"/>
            <a:ext cx="1147764" cy="1836540"/>
          </a:xfrm>
          <a:prstGeom prst="rect">
            <a:avLst/>
          </a:prstGeom>
          <a:ln w="12700">
            <a:miter lim="400000"/>
          </a:ln>
        </p:spPr>
      </p:pic>
      <p:sp>
        <p:nvSpPr>
          <p:cNvPr id="203" name="Text 1"/>
          <p:cNvSpPr txBox="1"/>
          <p:nvPr/>
        </p:nvSpPr>
        <p:spPr>
          <a:xfrm>
            <a:off x="7781925" y="2120383"/>
            <a:ext cx="1700560" cy="3487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800"/>
              </a:lnSpc>
              <a:defRPr sz="220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Project Types</a:t>
            </a:r>
          </a:p>
        </p:txBody>
      </p:sp>
      <p:sp>
        <p:nvSpPr>
          <p:cNvPr id="204" name="Text 2"/>
          <p:cNvSpPr txBox="1"/>
          <p:nvPr/>
        </p:nvSpPr>
        <p:spPr>
          <a:xfrm>
            <a:off x="7781925" y="2616636"/>
            <a:ext cx="6045042" cy="6926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800"/>
              </a:lnSpc>
              <a:defRPr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Analyze specific infrastructure projects funded to understand allocation patterns.</a:t>
            </a:r>
          </a:p>
        </p:txBody>
      </p:sp>
      <p:pic>
        <p:nvPicPr>
          <p:cNvPr id="205" name="Image 3" descr="Image 3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289833" y="3727370"/>
            <a:ext cx="1147764" cy="1836540"/>
          </a:xfrm>
          <a:prstGeom prst="rect">
            <a:avLst/>
          </a:prstGeom>
          <a:ln w="12700">
            <a:miter lim="400000"/>
          </a:ln>
        </p:spPr>
      </p:pic>
      <p:sp>
        <p:nvSpPr>
          <p:cNvPr id="206" name="Text 3"/>
          <p:cNvSpPr txBox="1"/>
          <p:nvPr/>
        </p:nvSpPr>
        <p:spPr>
          <a:xfrm>
            <a:off x="7781925" y="3956922"/>
            <a:ext cx="2342444" cy="3487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800"/>
              </a:lnSpc>
              <a:defRPr sz="220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Geographic Needs</a:t>
            </a:r>
          </a:p>
        </p:txBody>
      </p:sp>
      <p:sp>
        <p:nvSpPr>
          <p:cNvPr id="207" name="Text 4"/>
          <p:cNvSpPr txBox="1"/>
          <p:nvPr/>
        </p:nvSpPr>
        <p:spPr>
          <a:xfrm>
            <a:off x="7781925" y="4453175"/>
            <a:ext cx="6045042" cy="6926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800"/>
              </a:lnSpc>
              <a:defRPr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Investigate how regional infrastructure requirements influence funding distribution.</a:t>
            </a:r>
          </a:p>
        </p:txBody>
      </p:sp>
      <p:pic>
        <p:nvPicPr>
          <p:cNvPr id="208" name="Image 4" descr="Image 4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289833" y="5563909"/>
            <a:ext cx="1147764" cy="1836541"/>
          </a:xfrm>
          <a:prstGeom prst="rect">
            <a:avLst/>
          </a:prstGeom>
          <a:ln w="12700">
            <a:miter lim="400000"/>
          </a:ln>
        </p:spPr>
      </p:pic>
      <p:sp>
        <p:nvSpPr>
          <p:cNvPr id="209" name="Text 5"/>
          <p:cNvSpPr txBox="1"/>
          <p:nvPr/>
        </p:nvSpPr>
        <p:spPr>
          <a:xfrm>
            <a:off x="7781925" y="5793461"/>
            <a:ext cx="2326482" cy="3487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800"/>
              </a:lnSpc>
              <a:defRPr sz="220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Equity Dimensions</a:t>
            </a:r>
          </a:p>
        </p:txBody>
      </p:sp>
      <p:sp>
        <p:nvSpPr>
          <p:cNvPr id="210" name="Text 6"/>
          <p:cNvSpPr txBox="1"/>
          <p:nvPr/>
        </p:nvSpPr>
        <p:spPr>
          <a:xfrm>
            <a:off x="7781925" y="6289714"/>
            <a:ext cx="6045042" cy="6926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800"/>
              </a:lnSpc>
              <a:defRPr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Explore additional equity factors such as income levels and existing infrastructure conditions.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13" name="Image 1" descr="Image 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08609" y="1680210"/>
            <a:ext cx="4869181" cy="4869180"/>
          </a:xfrm>
          <a:prstGeom prst="rect">
            <a:avLst/>
          </a:prstGeom>
          <a:ln w="12700">
            <a:miter lim="400000"/>
          </a:ln>
        </p:spPr>
      </p:pic>
      <p:sp>
        <p:nvSpPr>
          <p:cNvPr id="214" name="Text 0"/>
          <p:cNvSpPr txBox="1"/>
          <p:nvPr/>
        </p:nvSpPr>
        <p:spPr>
          <a:xfrm>
            <a:off x="6350437" y="2951321"/>
            <a:ext cx="3604816" cy="7497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6000"/>
              </a:lnSpc>
              <a:defRPr sz="4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Q&amp;A Session</a:t>
            </a:r>
          </a:p>
        </p:txBody>
      </p:sp>
      <p:sp>
        <p:nvSpPr>
          <p:cNvPr id="215" name="Text 1"/>
          <p:cNvSpPr txBox="1"/>
          <p:nvPr/>
        </p:nvSpPr>
        <p:spPr>
          <a:xfrm>
            <a:off x="6350437" y="4093131"/>
            <a:ext cx="7415928" cy="7641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3100"/>
              </a:lnSpc>
              <a:defRPr sz="190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Thank you for your attention. We will now open the floor for questions and discussion about the IIJA funding allocation analysis.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